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58" r:id="rId3"/>
    <p:sldId id="259" r:id="rId4"/>
    <p:sldId id="261" r:id="rId5"/>
    <p:sldId id="305" r:id="rId6"/>
    <p:sldId id="263" r:id="rId7"/>
    <p:sldId id="306" r:id="rId8"/>
    <p:sldId id="309" r:id="rId9"/>
    <p:sldId id="310" r:id="rId10"/>
    <p:sldId id="312" r:id="rId11"/>
    <p:sldId id="313" r:id="rId12"/>
    <p:sldId id="307" r:id="rId13"/>
    <p:sldId id="316" r:id="rId14"/>
    <p:sldId id="317" r:id="rId15"/>
    <p:sldId id="314" r:id="rId16"/>
    <p:sldId id="318" r:id="rId17"/>
    <p:sldId id="315" r:id="rId18"/>
    <p:sldId id="294" r:id="rId19"/>
    <p:sldId id="319" r:id="rId20"/>
    <p:sldId id="322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CX" initials="S" lastIdx="1" clrIdx="0">
    <p:extLst>
      <p:ext uri="{19B8F6BF-5375-455C-9EA6-DF929625EA0E}">
        <p15:presenceInfo xmlns:p15="http://schemas.microsoft.com/office/powerpoint/2012/main" userId="SangC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18:22:55.17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18:22:55.17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B376D-E622-4A6B-B508-F6134AB4181A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B13D20A-5BD5-416E-B8BA-968B4A3C6201}">
      <dgm:prSet phldrT="[Text]" custT="1"/>
      <dgm:spPr/>
      <dgm:t>
        <a:bodyPr/>
        <a:lstStyle/>
        <a:p>
          <a:r>
            <a:rPr lang="en-US" sz="2800" b="1" smtClean="0"/>
            <a:t>1</a:t>
          </a:r>
          <a:endParaRPr lang="en-US" sz="2800" b="1"/>
        </a:p>
      </dgm:t>
    </dgm:pt>
    <dgm:pt modelId="{987EAE3D-A94C-43B3-B350-2C7393B47A46}" type="parTrans" cxnId="{CAE44167-8ABB-41EC-8303-101A535A8F7E}">
      <dgm:prSet/>
      <dgm:spPr/>
      <dgm:t>
        <a:bodyPr/>
        <a:lstStyle/>
        <a:p>
          <a:endParaRPr lang="en-US"/>
        </a:p>
      </dgm:t>
    </dgm:pt>
    <dgm:pt modelId="{51387FDB-52CE-410F-ABE7-0112857FEC73}" type="sibTrans" cxnId="{CAE44167-8ABB-41EC-8303-101A535A8F7E}">
      <dgm:prSet/>
      <dgm:spPr/>
      <dgm:t>
        <a:bodyPr/>
        <a:lstStyle/>
        <a:p>
          <a:endParaRPr lang="en-US"/>
        </a:p>
      </dgm:t>
    </dgm:pt>
    <dgm:pt modelId="{B03C627D-0908-47A4-B011-20EE319F0681}">
      <dgm:prSet phldrT="[Text]"/>
      <dgm:spPr/>
      <dgm:t>
        <a:bodyPr/>
        <a:lstStyle/>
        <a:p>
          <a:r>
            <a:rPr lang="en-US" b="1" smtClean="0"/>
            <a:t>Thông tin chung</a:t>
          </a:r>
          <a:endParaRPr lang="en-US" b="1" dirty="0"/>
        </a:p>
      </dgm:t>
    </dgm:pt>
    <dgm:pt modelId="{75F74B2A-D923-4E2C-9145-67F774B87C8B}" type="parTrans" cxnId="{033ACB36-3E12-4E59-85B6-EA7ABD384E0C}">
      <dgm:prSet/>
      <dgm:spPr/>
      <dgm:t>
        <a:bodyPr/>
        <a:lstStyle/>
        <a:p>
          <a:endParaRPr lang="en-US"/>
        </a:p>
      </dgm:t>
    </dgm:pt>
    <dgm:pt modelId="{88F59885-45AC-491D-BA34-58C96441E3CC}" type="sibTrans" cxnId="{033ACB36-3E12-4E59-85B6-EA7ABD384E0C}">
      <dgm:prSet/>
      <dgm:spPr/>
      <dgm:t>
        <a:bodyPr/>
        <a:lstStyle/>
        <a:p>
          <a:endParaRPr lang="en-US"/>
        </a:p>
      </dgm:t>
    </dgm:pt>
    <dgm:pt modelId="{C5F9BA7C-593F-4251-BBEB-CC5A9D2BD74A}">
      <dgm:prSet phldrT="[Text]" custT="1"/>
      <dgm:spPr/>
      <dgm:t>
        <a:bodyPr/>
        <a:lstStyle/>
        <a:p>
          <a:r>
            <a:rPr lang="en-US" sz="2800" b="1" smtClean="0"/>
            <a:t>2</a:t>
          </a:r>
          <a:endParaRPr lang="en-US" sz="2800" b="1"/>
        </a:p>
      </dgm:t>
    </dgm:pt>
    <dgm:pt modelId="{3589E30C-F8B4-43CA-8E09-E9FD9AFBCFDC}" type="parTrans" cxnId="{33589DEA-B289-4079-87A0-A12B3E9AA5A7}">
      <dgm:prSet/>
      <dgm:spPr/>
      <dgm:t>
        <a:bodyPr/>
        <a:lstStyle/>
        <a:p>
          <a:endParaRPr lang="en-US"/>
        </a:p>
      </dgm:t>
    </dgm:pt>
    <dgm:pt modelId="{1D0D37FD-06F3-49EF-8546-68AB81B73B69}" type="sibTrans" cxnId="{33589DEA-B289-4079-87A0-A12B3E9AA5A7}">
      <dgm:prSet/>
      <dgm:spPr/>
      <dgm:t>
        <a:bodyPr/>
        <a:lstStyle/>
        <a:p>
          <a:endParaRPr lang="en-US"/>
        </a:p>
      </dgm:t>
    </dgm:pt>
    <dgm:pt modelId="{1683BDF9-9C34-4C0B-93E2-A6494ED6CDC6}">
      <dgm:prSet phldrT="[Text]"/>
      <dgm:spPr/>
      <dgm:t>
        <a:bodyPr/>
        <a:lstStyle/>
        <a:p>
          <a:r>
            <a:rPr lang="en-US" b="1" smtClean="0"/>
            <a:t>Chi tiết nội dung thay đổi trong Phần mềm mô phỏng v.2.0.0</a:t>
          </a:r>
          <a:endParaRPr lang="en-US" b="1" dirty="0"/>
        </a:p>
      </dgm:t>
    </dgm:pt>
    <dgm:pt modelId="{AF7D5688-07BB-4218-801D-C32E27B09FF0}" type="parTrans" cxnId="{1228E104-8B4A-4939-9372-D56AD27C6295}">
      <dgm:prSet/>
      <dgm:spPr/>
      <dgm:t>
        <a:bodyPr/>
        <a:lstStyle/>
        <a:p>
          <a:endParaRPr lang="en-US"/>
        </a:p>
      </dgm:t>
    </dgm:pt>
    <dgm:pt modelId="{AEFB83AC-A5EE-4DD7-87FA-8CD366747166}" type="sibTrans" cxnId="{1228E104-8B4A-4939-9372-D56AD27C6295}">
      <dgm:prSet/>
      <dgm:spPr/>
      <dgm:t>
        <a:bodyPr/>
        <a:lstStyle/>
        <a:p>
          <a:endParaRPr lang="en-US"/>
        </a:p>
      </dgm:t>
    </dgm:pt>
    <dgm:pt modelId="{9B3F913C-BBF8-4FA0-8521-D916E5AE54DA}">
      <dgm:prSet phldrT="[Text]" custT="1"/>
      <dgm:spPr/>
      <dgm:t>
        <a:bodyPr/>
        <a:lstStyle/>
        <a:p>
          <a:r>
            <a:rPr lang="en-US" sz="2800" b="1" smtClean="0"/>
            <a:t>3</a:t>
          </a:r>
          <a:endParaRPr lang="en-US" sz="2800" b="1"/>
        </a:p>
      </dgm:t>
    </dgm:pt>
    <dgm:pt modelId="{3225B4DF-EE75-4043-ACD7-CA63688CBA54}" type="parTrans" cxnId="{28085D5D-687F-499D-81B6-D360D391D5DF}">
      <dgm:prSet/>
      <dgm:spPr/>
      <dgm:t>
        <a:bodyPr/>
        <a:lstStyle/>
        <a:p>
          <a:endParaRPr lang="en-US"/>
        </a:p>
      </dgm:t>
    </dgm:pt>
    <dgm:pt modelId="{155433DA-7602-4DCE-9782-9662ED4F07F1}" type="sibTrans" cxnId="{28085D5D-687F-499D-81B6-D360D391D5DF}">
      <dgm:prSet/>
      <dgm:spPr/>
      <dgm:t>
        <a:bodyPr/>
        <a:lstStyle/>
        <a:p>
          <a:endParaRPr lang="en-US"/>
        </a:p>
      </dgm:t>
    </dgm:pt>
    <dgm:pt modelId="{8F0857C2-57B7-4E2D-8F33-F5B93B35271F}">
      <dgm:prSet phldrT="[Text]"/>
      <dgm:spPr/>
      <dgm:t>
        <a:bodyPr/>
        <a:lstStyle/>
        <a:p>
          <a:r>
            <a:rPr lang="en-US" b="1" smtClean="0"/>
            <a:t>Phương thức cập nhật</a:t>
          </a:r>
          <a:endParaRPr lang="en-US" b="1" dirty="0"/>
        </a:p>
      </dgm:t>
    </dgm:pt>
    <dgm:pt modelId="{163F8C1C-D2F8-4725-A186-0F1026A6719C}" type="parTrans" cxnId="{38AB076E-5049-4011-9A63-2D629A32488A}">
      <dgm:prSet/>
      <dgm:spPr/>
      <dgm:t>
        <a:bodyPr/>
        <a:lstStyle/>
        <a:p>
          <a:endParaRPr lang="en-US"/>
        </a:p>
      </dgm:t>
    </dgm:pt>
    <dgm:pt modelId="{4900ADFF-0389-490E-9393-AD57CE74D2D6}" type="sibTrans" cxnId="{38AB076E-5049-4011-9A63-2D629A32488A}">
      <dgm:prSet/>
      <dgm:spPr/>
      <dgm:t>
        <a:bodyPr/>
        <a:lstStyle/>
        <a:p>
          <a:endParaRPr lang="en-US"/>
        </a:p>
      </dgm:t>
    </dgm:pt>
    <dgm:pt modelId="{48D48CD5-80E4-4680-936E-D14A399425DF}" type="pres">
      <dgm:prSet presAssocID="{75DB376D-E622-4A6B-B508-F6134AB418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C8F36-159C-4F61-BF0D-C8C1D71D5AC5}" type="pres">
      <dgm:prSet presAssocID="{2B13D20A-5BD5-416E-B8BA-968B4A3C6201}" presName="composite" presStyleCnt="0"/>
      <dgm:spPr/>
    </dgm:pt>
    <dgm:pt modelId="{FD2B3937-8A20-4D15-AC61-ECA1A1441D04}" type="pres">
      <dgm:prSet presAssocID="{2B13D20A-5BD5-416E-B8BA-968B4A3C62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BE508-453D-4252-8009-6BC53F96F932}" type="pres">
      <dgm:prSet presAssocID="{2B13D20A-5BD5-416E-B8BA-968B4A3C62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5334A-3B5E-4119-B2FD-6AB524D08C98}" type="pres">
      <dgm:prSet presAssocID="{51387FDB-52CE-410F-ABE7-0112857FEC73}" presName="sp" presStyleCnt="0"/>
      <dgm:spPr/>
    </dgm:pt>
    <dgm:pt modelId="{4F78A4EE-4327-45C7-A3D5-D14C195C8C50}" type="pres">
      <dgm:prSet presAssocID="{C5F9BA7C-593F-4251-BBEB-CC5A9D2BD74A}" presName="composite" presStyleCnt="0"/>
      <dgm:spPr/>
    </dgm:pt>
    <dgm:pt modelId="{00D5839C-552F-4331-9459-91567FC5655B}" type="pres">
      <dgm:prSet presAssocID="{C5F9BA7C-593F-4251-BBEB-CC5A9D2BD7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A660-98F6-4C27-8645-280F6C9B2558}" type="pres">
      <dgm:prSet presAssocID="{C5F9BA7C-593F-4251-BBEB-CC5A9D2BD7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3B71-4AE3-4860-9393-0186A7F829E6}" type="pres">
      <dgm:prSet presAssocID="{1D0D37FD-06F3-49EF-8546-68AB81B73B69}" presName="sp" presStyleCnt="0"/>
      <dgm:spPr/>
    </dgm:pt>
    <dgm:pt modelId="{6A3B010C-F585-431F-994E-7B80F4610E96}" type="pres">
      <dgm:prSet presAssocID="{9B3F913C-BBF8-4FA0-8521-D916E5AE54DA}" presName="composite" presStyleCnt="0"/>
      <dgm:spPr/>
    </dgm:pt>
    <dgm:pt modelId="{1062234A-2CDB-4218-9773-5658F7555E77}" type="pres">
      <dgm:prSet presAssocID="{9B3F913C-BBF8-4FA0-8521-D916E5AE54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8E650-6A75-4B89-9CF2-A157B9D8FDC4}" type="pres">
      <dgm:prSet presAssocID="{9B3F913C-BBF8-4FA0-8521-D916E5AE54DA}" presName="descendantText" presStyleLbl="alignAcc1" presStyleIdx="2" presStyleCnt="3" custLinFactNeighborX="2724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44167-8ABB-41EC-8303-101A535A8F7E}" srcId="{75DB376D-E622-4A6B-B508-F6134AB4181A}" destId="{2B13D20A-5BD5-416E-B8BA-968B4A3C6201}" srcOrd="0" destOrd="0" parTransId="{987EAE3D-A94C-43B3-B350-2C7393B47A46}" sibTransId="{51387FDB-52CE-410F-ABE7-0112857FEC73}"/>
    <dgm:cxn modelId="{1228E104-8B4A-4939-9372-D56AD27C6295}" srcId="{C5F9BA7C-593F-4251-BBEB-CC5A9D2BD74A}" destId="{1683BDF9-9C34-4C0B-93E2-A6494ED6CDC6}" srcOrd="0" destOrd="0" parTransId="{AF7D5688-07BB-4218-801D-C32E27B09FF0}" sibTransId="{AEFB83AC-A5EE-4DD7-87FA-8CD366747166}"/>
    <dgm:cxn modelId="{D7742B63-E73A-4F56-B505-D04F0963B170}" type="presOf" srcId="{1683BDF9-9C34-4C0B-93E2-A6494ED6CDC6}" destId="{35BFA660-98F6-4C27-8645-280F6C9B2558}" srcOrd="0" destOrd="0" presId="urn:microsoft.com/office/officeart/2005/8/layout/chevron2"/>
    <dgm:cxn modelId="{28085D5D-687F-499D-81B6-D360D391D5DF}" srcId="{75DB376D-E622-4A6B-B508-F6134AB4181A}" destId="{9B3F913C-BBF8-4FA0-8521-D916E5AE54DA}" srcOrd="2" destOrd="0" parTransId="{3225B4DF-EE75-4043-ACD7-CA63688CBA54}" sibTransId="{155433DA-7602-4DCE-9782-9662ED4F07F1}"/>
    <dgm:cxn modelId="{35DACE91-00AD-4F3F-930F-ADEED74E7FA1}" type="presOf" srcId="{8F0857C2-57B7-4E2D-8F33-F5B93B35271F}" destId="{BB48E650-6A75-4B89-9CF2-A157B9D8FDC4}" srcOrd="0" destOrd="0" presId="urn:microsoft.com/office/officeart/2005/8/layout/chevron2"/>
    <dgm:cxn modelId="{C75D151C-FA98-4DE8-A690-6EE4B1EBF774}" type="presOf" srcId="{75DB376D-E622-4A6B-B508-F6134AB4181A}" destId="{48D48CD5-80E4-4680-936E-D14A399425DF}" srcOrd="0" destOrd="0" presId="urn:microsoft.com/office/officeart/2005/8/layout/chevron2"/>
    <dgm:cxn modelId="{B752ABCA-33F9-476A-ACFE-44D2ACD49AAB}" type="presOf" srcId="{2B13D20A-5BD5-416E-B8BA-968B4A3C6201}" destId="{FD2B3937-8A20-4D15-AC61-ECA1A1441D04}" srcOrd="0" destOrd="0" presId="urn:microsoft.com/office/officeart/2005/8/layout/chevron2"/>
    <dgm:cxn modelId="{7DCB7059-9121-489A-B9FC-C18BF67900CD}" type="presOf" srcId="{B03C627D-0908-47A4-B011-20EE319F0681}" destId="{6DABE508-453D-4252-8009-6BC53F96F932}" srcOrd="0" destOrd="0" presId="urn:microsoft.com/office/officeart/2005/8/layout/chevron2"/>
    <dgm:cxn modelId="{70AFC63D-43C0-494E-B07C-AA19B56FA801}" type="presOf" srcId="{C5F9BA7C-593F-4251-BBEB-CC5A9D2BD74A}" destId="{00D5839C-552F-4331-9459-91567FC5655B}" srcOrd="0" destOrd="0" presId="urn:microsoft.com/office/officeart/2005/8/layout/chevron2"/>
    <dgm:cxn modelId="{033ACB36-3E12-4E59-85B6-EA7ABD384E0C}" srcId="{2B13D20A-5BD5-416E-B8BA-968B4A3C6201}" destId="{B03C627D-0908-47A4-B011-20EE319F0681}" srcOrd="0" destOrd="0" parTransId="{75F74B2A-D923-4E2C-9145-67F774B87C8B}" sibTransId="{88F59885-45AC-491D-BA34-58C96441E3CC}"/>
    <dgm:cxn modelId="{38AB076E-5049-4011-9A63-2D629A32488A}" srcId="{9B3F913C-BBF8-4FA0-8521-D916E5AE54DA}" destId="{8F0857C2-57B7-4E2D-8F33-F5B93B35271F}" srcOrd="0" destOrd="0" parTransId="{163F8C1C-D2F8-4725-A186-0F1026A6719C}" sibTransId="{4900ADFF-0389-490E-9393-AD57CE74D2D6}"/>
    <dgm:cxn modelId="{0080E746-3958-47D6-9D83-CB4697D67491}" type="presOf" srcId="{9B3F913C-BBF8-4FA0-8521-D916E5AE54DA}" destId="{1062234A-2CDB-4218-9773-5658F7555E77}" srcOrd="0" destOrd="0" presId="urn:microsoft.com/office/officeart/2005/8/layout/chevron2"/>
    <dgm:cxn modelId="{33589DEA-B289-4079-87A0-A12B3E9AA5A7}" srcId="{75DB376D-E622-4A6B-B508-F6134AB4181A}" destId="{C5F9BA7C-593F-4251-BBEB-CC5A9D2BD74A}" srcOrd="1" destOrd="0" parTransId="{3589E30C-F8B4-43CA-8E09-E9FD9AFBCFDC}" sibTransId="{1D0D37FD-06F3-49EF-8546-68AB81B73B69}"/>
    <dgm:cxn modelId="{8304C134-82E3-43F4-95BB-A3FA83270B9E}" type="presParOf" srcId="{48D48CD5-80E4-4680-936E-D14A399425DF}" destId="{F13C8F36-159C-4F61-BF0D-C8C1D71D5AC5}" srcOrd="0" destOrd="0" presId="urn:microsoft.com/office/officeart/2005/8/layout/chevron2"/>
    <dgm:cxn modelId="{C8DD8B23-801D-4B36-A725-9D865540590C}" type="presParOf" srcId="{F13C8F36-159C-4F61-BF0D-C8C1D71D5AC5}" destId="{FD2B3937-8A20-4D15-AC61-ECA1A1441D04}" srcOrd="0" destOrd="0" presId="urn:microsoft.com/office/officeart/2005/8/layout/chevron2"/>
    <dgm:cxn modelId="{3B01C87F-5BC1-4EA7-8698-170D364E1644}" type="presParOf" srcId="{F13C8F36-159C-4F61-BF0D-C8C1D71D5AC5}" destId="{6DABE508-453D-4252-8009-6BC53F96F932}" srcOrd="1" destOrd="0" presId="urn:microsoft.com/office/officeart/2005/8/layout/chevron2"/>
    <dgm:cxn modelId="{7A15140A-4BDB-4AB9-A4AE-72B0671B3370}" type="presParOf" srcId="{48D48CD5-80E4-4680-936E-D14A399425DF}" destId="{A675334A-3B5E-4119-B2FD-6AB524D08C98}" srcOrd="1" destOrd="0" presId="urn:microsoft.com/office/officeart/2005/8/layout/chevron2"/>
    <dgm:cxn modelId="{9A17ED0D-32D3-474C-872D-32FD5395E9BC}" type="presParOf" srcId="{48D48CD5-80E4-4680-936E-D14A399425DF}" destId="{4F78A4EE-4327-45C7-A3D5-D14C195C8C50}" srcOrd="2" destOrd="0" presId="urn:microsoft.com/office/officeart/2005/8/layout/chevron2"/>
    <dgm:cxn modelId="{05AB805F-3519-49DF-9CFF-23FF2E2670E8}" type="presParOf" srcId="{4F78A4EE-4327-45C7-A3D5-D14C195C8C50}" destId="{00D5839C-552F-4331-9459-91567FC5655B}" srcOrd="0" destOrd="0" presId="urn:microsoft.com/office/officeart/2005/8/layout/chevron2"/>
    <dgm:cxn modelId="{3BF50C1B-4833-41D7-B43B-1A1BA1AC6ACA}" type="presParOf" srcId="{4F78A4EE-4327-45C7-A3D5-D14C195C8C50}" destId="{35BFA660-98F6-4C27-8645-280F6C9B2558}" srcOrd="1" destOrd="0" presId="urn:microsoft.com/office/officeart/2005/8/layout/chevron2"/>
    <dgm:cxn modelId="{C8EA37BF-A64D-4CF0-83D9-34A3FA6EF8C1}" type="presParOf" srcId="{48D48CD5-80E4-4680-936E-D14A399425DF}" destId="{6B493B71-4AE3-4860-9393-0186A7F829E6}" srcOrd="3" destOrd="0" presId="urn:microsoft.com/office/officeart/2005/8/layout/chevron2"/>
    <dgm:cxn modelId="{E1F3FB63-5B7E-435B-8F55-99860213BD60}" type="presParOf" srcId="{48D48CD5-80E4-4680-936E-D14A399425DF}" destId="{6A3B010C-F585-431F-994E-7B80F4610E96}" srcOrd="4" destOrd="0" presId="urn:microsoft.com/office/officeart/2005/8/layout/chevron2"/>
    <dgm:cxn modelId="{E1B21A00-14A3-42D7-9CAA-656D29397B2F}" type="presParOf" srcId="{6A3B010C-F585-431F-994E-7B80F4610E96}" destId="{1062234A-2CDB-4218-9773-5658F7555E77}" srcOrd="0" destOrd="0" presId="urn:microsoft.com/office/officeart/2005/8/layout/chevron2"/>
    <dgm:cxn modelId="{A3E29ED9-3BB5-40B1-AFD7-246A0A460F84}" type="presParOf" srcId="{6A3B010C-F585-431F-994E-7B80F4610E96}" destId="{BB48E650-6A75-4B89-9CF2-A157B9D8FD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B3937-8A20-4D15-AC61-ECA1A1441D04}">
      <dsp:nvSpPr>
        <dsp:cNvPr id="0" name=""/>
        <dsp:cNvSpPr/>
      </dsp:nvSpPr>
      <dsp:spPr>
        <a:xfrm rot="5400000">
          <a:off x="-239070" y="239280"/>
          <a:ext cx="1593801" cy="111566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1</a:t>
          </a:r>
          <a:endParaRPr lang="en-US" sz="2800" b="1" kern="1200"/>
        </a:p>
      </dsp:txBody>
      <dsp:txXfrm rot="-5400000">
        <a:off x="1" y="558039"/>
        <a:ext cx="1115660" cy="478141"/>
      </dsp:txXfrm>
    </dsp:sp>
    <dsp:sp modelId="{6DABE508-453D-4252-8009-6BC53F96F932}">
      <dsp:nvSpPr>
        <dsp:cNvPr id="0" name=""/>
        <dsp:cNvSpPr/>
      </dsp:nvSpPr>
      <dsp:spPr>
        <a:xfrm rot="5400000">
          <a:off x="3439212" y="-2323341"/>
          <a:ext cx="1035970" cy="5683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smtClean="0"/>
            <a:t>Thông tin chung</a:t>
          </a:r>
          <a:endParaRPr lang="en-US" sz="3100" b="1" kern="1200" dirty="0"/>
        </a:p>
      </dsp:txBody>
      <dsp:txXfrm rot="-5400000">
        <a:off x="1115660" y="50783"/>
        <a:ext cx="5632502" cy="934826"/>
      </dsp:txXfrm>
    </dsp:sp>
    <dsp:sp modelId="{00D5839C-552F-4331-9459-91567FC5655B}">
      <dsp:nvSpPr>
        <dsp:cNvPr id="0" name=""/>
        <dsp:cNvSpPr/>
      </dsp:nvSpPr>
      <dsp:spPr>
        <a:xfrm rot="5400000">
          <a:off x="-239070" y="1638740"/>
          <a:ext cx="1593801" cy="111566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2</a:t>
          </a:r>
          <a:endParaRPr lang="en-US" sz="2800" b="1" kern="1200"/>
        </a:p>
      </dsp:txBody>
      <dsp:txXfrm rot="-5400000">
        <a:off x="1" y="1957499"/>
        <a:ext cx="1115660" cy="478141"/>
      </dsp:txXfrm>
    </dsp:sp>
    <dsp:sp modelId="{35BFA660-98F6-4C27-8645-280F6C9B2558}">
      <dsp:nvSpPr>
        <dsp:cNvPr id="0" name=""/>
        <dsp:cNvSpPr/>
      </dsp:nvSpPr>
      <dsp:spPr>
        <a:xfrm rot="5400000">
          <a:off x="3439212" y="-923881"/>
          <a:ext cx="1035970" cy="5683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smtClean="0"/>
            <a:t>Chi tiết nội dung thay đổi trong Phần mềm mô phỏng v.2.0.0</a:t>
          </a:r>
          <a:endParaRPr lang="en-US" sz="3100" b="1" kern="1200" dirty="0"/>
        </a:p>
      </dsp:txBody>
      <dsp:txXfrm rot="-5400000">
        <a:off x="1115660" y="1450243"/>
        <a:ext cx="5632502" cy="934826"/>
      </dsp:txXfrm>
    </dsp:sp>
    <dsp:sp modelId="{1062234A-2CDB-4218-9773-5658F7555E77}">
      <dsp:nvSpPr>
        <dsp:cNvPr id="0" name=""/>
        <dsp:cNvSpPr/>
      </dsp:nvSpPr>
      <dsp:spPr>
        <a:xfrm rot="5400000">
          <a:off x="-239070" y="3038200"/>
          <a:ext cx="1593801" cy="111566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3</a:t>
          </a:r>
          <a:endParaRPr lang="en-US" sz="2800" b="1" kern="1200"/>
        </a:p>
      </dsp:txBody>
      <dsp:txXfrm rot="-5400000">
        <a:off x="1" y="3356959"/>
        <a:ext cx="1115660" cy="478141"/>
      </dsp:txXfrm>
    </dsp:sp>
    <dsp:sp modelId="{BB48E650-6A75-4B89-9CF2-A157B9D8FDC4}">
      <dsp:nvSpPr>
        <dsp:cNvPr id="0" name=""/>
        <dsp:cNvSpPr/>
      </dsp:nvSpPr>
      <dsp:spPr>
        <a:xfrm rot="5400000">
          <a:off x="3439212" y="475578"/>
          <a:ext cx="1035970" cy="56830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b="1" kern="1200" smtClean="0"/>
            <a:t>Phương thức cập nhật</a:t>
          </a:r>
          <a:endParaRPr lang="en-US" sz="3100" b="1" kern="1200" dirty="0"/>
        </a:p>
      </dsp:txBody>
      <dsp:txXfrm rot="-5400000">
        <a:off x="1115660" y="2849702"/>
        <a:ext cx="5632502" cy="93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33C45-DDED-4AB9-A608-5F5F30A3006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95FBA-3562-47D3-BC7C-3BA7DC6E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5FBA-3562-47D3-BC7C-3BA7DC6E7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0283" y="855142"/>
            <a:ext cx="5852584" cy="31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5000">
                <a:solidFill>
                  <a:schemeClr val="bg1"/>
                </a:solidFill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de-DE" dirty="0" smtClean="0"/>
              <a:t>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3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D3EA-FA97-4DFB-B7F8-6FFD73E5857B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 Phần mềm Mô phỏng giao thông v2.0.0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250825" y="1292743"/>
            <a:ext cx="583670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6163733" y="2238375"/>
            <a:ext cx="5836706" cy="3981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3733" y="1292743"/>
            <a:ext cx="577744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250824" y="2238375"/>
            <a:ext cx="5836708" cy="3981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6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54574"/>
            <a:ext cx="11607796" cy="62915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2E23-3056-4021-9C97-32396B49C416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 Phần mềm Mô phỏng giao thông v2.0.0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9523" y="6356350"/>
            <a:ext cx="44767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B0AFDEF-D48C-43FC-A75D-DBE76295A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59291" y="1261510"/>
            <a:ext cx="11627905" cy="502075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56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9291" y="6356350"/>
            <a:ext cx="119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2025-8300-4B9B-8FBB-75657FDAEDF5}" type="datetime1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408" y="6356350"/>
            <a:ext cx="86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 Quy chuẩn và hệ thống mô phỏng lái xe ô tô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3" y="6356350"/>
            <a:ext cx="57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FDEF-D48C-43FC-A75D-DBE76295A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270931" y="454574"/>
            <a:ext cx="11610973" cy="6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de-DE" smtClean="0"/>
              <a:t>Titelmasterformat </a:t>
            </a: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270932" y="1295400"/>
            <a:ext cx="11610974" cy="495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270931" y="155516"/>
            <a:ext cx="11610975" cy="167132"/>
          </a:xfrm>
          <a:prstGeom prst="rect">
            <a:avLst/>
          </a:prstGeom>
          <a:solidFill>
            <a:srgbClr val="00689D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270930" y="1163834"/>
            <a:ext cx="11610976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270930" y="368098"/>
            <a:ext cx="11610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2" name="Flowchart: Delay 1"/>
          <p:cNvSpPr/>
          <p:nvPr userDrawn="1"/>
        </p:nvSpPr>
        <p:spPr>
          <a:xfrm>
            <a:off x="11439525" y="6443661"/>
            <a:ext cx="442379" cy="195263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plx.gov.vn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1" y="2510386"/>
            <a:ext cx="11576497" cy="1347239"/>
          </a:xfrm>
        </p:spPr>
        <p:txBody>
          <a:bodyPr/>
          <a:lstStyle/>
          <a:p>
            <a:r>
              <a:rPr lang="en-US" sz="4000" smtClean="0"/>
              <a:t>HƯỚNG DẪN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1053" y="3600450"/>
            <a:ext cx="1122947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smtClean="0"/>
              <a:t>CẬP NHẬT MỘT SỐ NỘI DUNG PHẦN </a:t>
            </a:r>
            <a:r>
              <a:rPr lang="en-US" sz="2800" dirty="0" smtClean="0"/>
              <a:t>MỀM MÔ PHỎNG CÁC TÌNH HUỐNG </a:t>
            </a:r>
            <a:r>
              <a:rPr lang="en-US" sz="2800" smtClean="0"/>
              <a:t>GIAO THÔNG PHIÊN BẢN V2.0.0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5398" y="-157770"/>
            <a:ext cx="3871061" cy="15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smtClean="0"/>
              <a:t>CỤC </a:t>
            </a:r>
            <a:r>
              <a:rPr lang="en-US" sz="1800"/>
              <a:t>ĐƯỜNG </a:t>
            </a:r>
            <a:r>
              <a:rPr lang="en-US" sz="1800" smtClean="0"/>
              <a:t>BỘ VIỆT NAM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79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2. Chuyển các tình huống thực tế thành video 3D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25061011"/>
              </p:ext>
            </p:extLst>
          </p:nvPr>
        </p:nvGraphicFramePr>
        <p:xfrm>
          <a:off x="438150" y="1362075"/>
          <a:ext cx="11296650" cy="4762500"/>
        </p:xfrm>
        <a:graphic>
          <a:graphicData uri="http://schemas.openxmlformats.org/drawingml/2006/table">
            <a:tbl>
              <a:tblPr firstRow="1" firstCol="1" bandRow="1"/>
              <a:tblGrid>
                <a:gridCol w="407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huống thay đổi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chỉnh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3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 huống: 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 </a:t>
                      </a:r>
                      <a:r>
                        <a:rPr lang="en-US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39, 55, </a:t>
                      </a:r>
                      <a:r>
                        <a:rPr lang="en-US" sz="3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60, 62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66, 76, </a:t>
                      </a:r>
                      <a:r>
                        <a:rPr lang="en-US" sz="3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82, 92, 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Thay đổi nhằm đảm bảo chất lượng hình ảnh FullHD (thay cho các video thực tế có độ phân giải không đồng nhất, chất lượng không cao)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3200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bản tình huống</a:t>
                      </a:r>
                      <a:r>
                        <a:rPr lang="en-US" sz="3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3D cơ</a:t>
                      </a:r>
                      <a:r>
                        <a:rPr lang="en-US" sz="3200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bản</a:t>
                      </a:r>
                      <a:r>
                        <a:rPr lang="en-US" sz="3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 xây dựng dựa trên cơ sở kịch bản các video thực tế (cũ)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3</a:t>
            </a:r>
            <a:r>
              <a:rPr lang="en-US" sz="2400" smtClean="0">
                <a:solidFill>
                  <a:srgbClr val="0000FF"/>
                </a:solidFill>
              </a:rPr>
              <a:t>. Kéo dài thời gian mốc 5đ – 0đ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03320069"/>
              </p:ext>
            </p:extLst>
          </p:nvPr>
        </p:nvGraphicFramePr>
        <p:xfrm>
          <a:off x="438150" y="1362075"/>
          <a:ext cx="11296650" cy="4762500"/>
        </p:xfrm>
        <a:graphic>
          <a:graphicData uri="http://schemas.openxmlformats.org/drawingml/2006/table">
            <a:tbl>
              <a:tblPr firstRow="1" firstCol="1" bandRow="1"/>
              <a:tblGrid>
                <a:gridCol w="407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huống thay đổi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chỉnh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280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tình huống: </a:t>
                      </a:r>
                      <a:endParaRPr lang="en-US" sz="280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2, 13, 18, 20, 25, 58, 73, 88, </a:t>
                      </a:r>
                      <a:r>
                        <a:rPr lang="en-US" sz="28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98, 99, 106, 107, 112, 113, </a:t>
                      </a:r>
                      <a:r>
                        <a:rPr lang="en-US" sz="280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118,119, 120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 chỉnh tốc độ play </a:t>
                      </a:r>
                      <a:r>
                        <a:rPr lang="en-US" sz="4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en-US" sz="4000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để kéo dài thời gian nhận biết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9400" y="1083733"/>
            <a:ext cx="8724901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/>
              <a:t>A. PHẦN MỀM ÔN TẬP</a:t>
            </a:r>
          </a:p>
          <a:p>
            <a:r>
              <a:rPr lang="en-US" dirty="0" smtClean="0"/>
              <a:t>(1)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/>
              <a:t>sung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play video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 smtClean="0"/>
              <a:t>nhớ</a:t>
            </a:r>
            <a:endParaRPr lang="en-US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1977981"/>
            <a:ext cx="8335587" cy="4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9400" y="2310530"/>
            <a:ext cx="299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(2) HỌC THEO CHƯƠNG: </a:t>
            </a:r>
            <a:r>
              <a:rPr lang="en-US" dirty="0" err="1" smtClean="0"/>
              <a:t>bổ</a:t>
            </a:r>
            <a:r>
              <a:rPr lang="en-US" dirty="0" smtClean="0"/>
              <a:t> </a:t>
            </a:r>
            <a:r>
              <a:rPr lang="en-US" dirty="0"/>
              <a:t>sung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69" y="1506954"/>
            <a:ext cx="7883054" cy="5115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725" y="1083733"/>
            <a:ext cx="3377912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/>
              <a:t>A. PHẦN MỀM ÔN TẬP</a:t>
            </a:r>
          </a:p>
        </p:txBody>
      </p:sp>
    </p:spTree>
    <p:extLst>
      <p:ext uri="{BB962C8B-B14F-4D97-AF65-F5344CB8AC3E}">
        <p14:creationId xmlns:p14="http://schemas.microsoft.com/office/powerpoint/2010/main" val="19596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291" y="1924863"/>
            <a:ext cx="2177761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lang="en-US" sz="2400" b="1" dirty="0"/>
          </a:p>
          <a:p>
            <a:pPr algn="just">
              <a:lnSpc>
                <a:spcPct val="130000"/>
              </a:lnSpc>
            </a:pPr>
            <a:endParaRPr lang="en-US" sz="2400" b="1" dirty="0" smtClean="0"/>
          </a:p>
          <a:p>
            <a:pPr algn="just"/>
            <a:r>
              <a:rPr lang="en-US" sz="1600" dirty="0" smtClean="0"/>
              <a:t> (3) </a:t>
            </a:r>
            <a:r>
              <a:rPr lang="en-US" sz="1600" dirty="0" err="1" smtClean="0"/>
              <a:t>Phần</a:t>
            </a:r>
            <a:r>
              <a:rPr lang="en-US" sz="1600" dirty="0" smtClean="0"/>
              <a:t> THI THỬ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/>
              <a:t>thiết</a:t>
            </a:r>
            <a:r>
              <a:rPr lang="en-US" sz="1600" dirty="0"/>
              <a:t> </a:t>
            </a:r>
            <a:r>
              <a:rPr lang="en-US" sz="1600" dirty="0" err="1"/>
              <a:t>kế</a:t>
            </a:r>
            <a:r>
              <a:rPr lang="en-US" sz="1600" dirty="0"/>
              <a:t> </a:t>
            </a:r>
            <a:r>
              <a:rPr lang="en-US" sz="1600" dirty="0" err="1"/>
              <a:t>giao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nhập</a:t>
            </a:r>
            <a:r>
              <a:rPr lang="en-US" sz="1600" dirty="0"/>
              <a:t> SBD </a:t>
            </a:r>
            <a:r>
              <a:rPr lang="en-US" sz="1600" dirty="0" err="1"/>
              <a:t>giống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hạch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 smtClean="0"/>
              <a:t>quen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1667898"/>
            <a:ext cx="8871239" cy="4944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16" y="1278082"/>
            <a:ext cx="285750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AutoNum type="alphaUcPeriod"/>
            </a:pPr>
            <a:r>
              <a:rPr lang="en-US" b="1"/>
              <a:t>PHẦN MỀM ÔN TẬP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9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6160" y="1633292"/>
            <a:ext cx="1150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(1)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ngược</a:t>
            </a:r>
            <a:r>
              <a:rPr lang="en-US" sz="2000" dirty="0"/>
              <a:t> (</a:t>
            </a:r>
            <a:r>
              <a:rPr lang="en-US" sz="2000" dirty="0" err="1"/>
              <a:t>nghỉ</a:t>
            </a:r>
            <a:r>
              <a:rPr lang="en-US" sz="2000" dirty="0"/>
              <a:t>)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huống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3s </a:t>
            </a:r>
            <a:r>
              <a:rPr lang="en-US" sz="2000" dirty="0" err="1"/>
              <a:t>lên</a:t>
            </a:r>
            <a:r>
              <a:rPr lang="en-US" sz="2000" dirty="0"/>
              <a:t> 10s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 smtClean="0"/>
              <a:t>bị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291" y="1350818"/>
            <a:ext cx="26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B. PHẦN MỀM SÁT </a:t>
            </a:r>
            <a:r>
              <a:rPr lang="en-US" b="1" dirty="0" smtClean="0"/>
              <a:t>HẠCH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04" y="2327963"/>
            <a:ext cx="6902628" cy="439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291" y="1350818"/>
            <a:ext cx="26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B. PHẦN MỀM SÁT </a:t>
            </a:r>
            <a:r>
              <a:rPr lang="en-US" b="1" dirty="0" smtClean="0"/>
              <a:t>HẠCH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6160" y="1633292"/>
            <a:ext cx="1150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chỉnh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click </a:t>
            </a:r>
            <a:r>
              <a:rPr lang="en-US" sz="2000" dirty="0" err="1" smtClean="0"/>
              <a:t>đúp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video;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giao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chiếm</a:t>
            </a:r>
            <a:r>
              <a:rPr lang="en-US" sz="2000" dirty="0" smtClean="0"/>
              <a:t> </a:t>
            </a:r>
            <a:r>
              <a:rPr lang="en-US" sz="2000" dirty="0" err="1" smtClean="0"/>
              <a:t>toàn</a:t>
            </a:r>
            <a:r>
              <a:rPr lang="en-US" sz="2000" dirty="0" smtClean="0"/>
              <a:t> </a:t>
            </a:r>
            <a:r>
              <a:rPr lang="en-US" sz="2000" dirty="0" err="1" smtClean="0"/>
              <a:t>màn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,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hiển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thanh</a:t>
            </a:r>
            <a:r>
              <a:rPr lang="en-US" sz="2000" dirty="0" smtClean="0"/>
              <a:t> taskbar </a:t>
            </a:r>
            <a:r>
              <a:rPr lang="en-US" sz="2000" dirty="0" err="1" smtClean="0"/>
              <a:t>của</a:t>
            </a:r>
            <a:r>
              <a:rPr lang="en-US" sz="2000" dirty="0" smtClean="0"/>
              <a:t> Windows (</a:t>
            </a:r>
            <a:r>
              <a:rPr lang="en-US" sz="2000" dirty="0" err="1" smtClean="0"/>
              <a:t>hạn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mất</a:t>
            </a:r>
            <a:r>
              <a:rPr lang="en-US" sz="2000" dirty="0" smtClean="0"/>
              <a:t> focus)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" y="2353765"/>
            <a:ext cx="5984299" cy="3366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6" y="2831635"/>
            <a:ext cx="5904649" cy="33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4. Thay đổi tính năng phần mềm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036" y="1586284"/>
            <a:ext cx="109134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smtClean="0"/>
              <a:t>C. PHẦN MỀM QUẢN TRỊ</a:t>
            </a:r>
          </a:p>
          <a:p>
            <a:pPr marL="342900" indent="-342900">
              <a:buFontTx/>
              <a:buChar char="-"/>
            </a:pPr>
            <a:r>
              <a:rPr lang="en-US" sz="3600" dirty="0" err="1" smtClean="0"/>
              <a:t>Bổ</a:t>
            </a:r>
            <a:r>
              <a:rPr lang="en-US" sz="3600" dirty="0" smtClean="0"/>
              <a:t> sung </a:t>
            </a:r>
            <a:r>
              <a:rPr lang="en-US" sz="3600" dirty="0" err="1" smtClean="0"/>
              <a:t>thêm</a:t>
            </a:r>
            <a:r>
              <a:rPr lang="en-US" sz="3600" dirty="0" smtClean="0"/>
              <a:t> </a:t>
            </a:r>
            <a:r>
              <a:rPr lang="en-US" sz="3600" dirty="0" err="1" smtClean="0"/>
              <a:t>xuất</a:t>
            </a:r>
            <a:r>
              <a:rPr lang="en-US" sz="3600" dirty="0" smtClean="0"/>
              <a:t> </a:t>
            </a:r>
            <a:r>
              <a:rPr lang="en-US" sz="3600" dirty="0" err="1" smtClean="0"/>
              <a:t>danh</a:t>
            </a:r>
            <a:r>
              <a:rPr lang="en-US" sz="3600" dirty="0" smtClean="0"/>
              <a:t> </a:t>
            </a:r>
            <a:r>
              <a:rPr lang="en-US" sz="3600" dirty="0" err="1" smtClean="0"/>
              <a:t>sách</a:t>
            </a:r>
            <a:r>
              <a:rPr lang="en-US" sz="3600" dirty="0" smtClean="0"/>
              <a:t> </a:t>
            </a:r>
            <a:r>
              <a:rPr lang="en-US" sz="3600" dirty="0" err="1" smtClean="0"/>
              <a:t>Vắng</a:t>
            </a:r>
            <a:r>
              <a:rPr lang="en-US" sz="3600" dirty="0" smtClean="0"/>
              <a:t>, </a:t>
            </a:r>
            <a:r>
              <a:rPr lang="en-US" sz="3600" dirty="0" err="1" smtClean="0"/>
              <a:t>đạt</a:t>
            </a:r>
            <a:r>
              <a:rPr lang="en-US" sz="3600" dirty="0" smtClean="0"/>
              <a:t>, </a:t>
            </a:r>
            <a:r>
              <a:rPr lang="en-US" sz="3600" dirty="0" err="1" smtClean="0"/>
              <a:t>trượt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dạng</a:t>
            </a:r>
            <a:r>
              <a:rPr lang="en-US" sz="3600" dirty="0" smtClean="0"/>
              <a:t> pdf (</a:t>
            </a:r>
            <a:r>
              <a:rPr lang="en-US" sz="3600" dirty="0" err="1" smtClean="0"/>
              <a:t>trước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exel</a:t>
            </a:r>
            <a:r>
              <a:rPr lang="en-US" sz="3600" dirty="0" smtClean="0"/>
              <a:t>)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in </a:t>
            </a:r>
            <a:r>
              <a:rPr lang="en-US" sz="3600" dirty="0" err="1" smtClean="0"/>
              <a:t>luôn</a:t>
            </a:r>
            <a:endParaRPr lang="en-US" sz="3600" dirty="0" smtClean="0"/>
          </a:p>
          <a:p>
            <a:pPr marL="342900" indent="-342900">
              <a:buFontTx/>
              <a:buChar char="-"/>
            </a:pPr>
            <a:r>
              <a:rPr lang="en-US" sz="3600" dirty="0" err="1" smtClean="0"/>
              <a:t>Chỉnh</a:t>
            </a:r>
            <a:r>
              <a:rPr lang="en-US" sz="3600" dirty="0" smtClean="0"/>
              <a:t> </a:t>
            </a:r>
            <a:r>
              <a:rPr lang="en-US" sz="3600" dirty="0" err="1" smtClean="0"/>
              <a:t>sửa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/>
              <a:t> in </a:t>
            </a:r>
            <a:r>
              <a:rPr lang="en-US" sz="3600" dirty="0" err="1" smtClean="0"/>
              <a:t>kết</a:t>
            </a:r>
            <a:r>
              <a:rPr lang="en-US" sz="3600" dirty="0" smtClean="0"/>
              <a:t> </a:t>
            </a:r>
            <a:r>
              <a:rPr lang="en-US" sz="3600" dirty="0" err="1" smtClean="0"/>
              <a:t>quả</a:t>
            </a:r>
            <a:r>
              <a:rPr lang="en-US" sz="3600" dirty="0" smtClean="0"/>
              <a:t> (</a:t>
            </a:r>
            <a:r>
              <a:rPr lang="en-US" sz="3600" dirty="0" err="1" smtClean="0"/>
              <a:t>hiển</a:t>
            </a:r>
            <a:r>
              <a:rPr lang="en-US" sz="3600" dirty="0" smtClean="0"/>
              <a:t> </a:t>
            </a:r>
            <a:r>
              <a:rPr lang="en-US" sz="3600" err="1" smtClean="0"/>
              <a:t>thị</a:t>
            </a:r>
            <a:r>
              <a:rPr lang="en-US" sz="3600" smtClean="0"/>
              <a:t> thêm </a:t>
            </a:r>
            <a:r>
              <a:rPr lang="en-US" sz="3600" dirty="0" smtClean="0"/>
              <a:t>version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biệt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phiên</a:t>
            </a:r>
            <a:r>
              <a:rPr lang="en-US" sz="3600" dirty="0" smtClean="0"/>
              <a:t> </a:t>
            </a:r>
            <a:r>
              <a:rPr lang="en-US" sz="3600" dirty="0" err="1" smtClean="0"/>
              <a:t>bản</a:t>
            </a:r>
            <a:r>
              <a:rPr lang="en-US" sz="3600" dirty="0" smtClean="0"/>
              <a:t> </a:t>
            </a:r>
            <a:r>
              <a:rPr lang="en-US" sz="3600" dirty="0" err="1" smtClean="0"/>
              <a:t>trước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0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9825" y="2912008"/>
            <a:ext cx="9010650" cy="29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000" smtClean="0"/>
              <a:t>Phương thức cập nhật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39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Phương thức </a:t>
            </a:r>
            <a:r>
              <a:rPr lang="en-US" sz="2400" dirty="0" err="1" smtClean="0">
                <a:solidFill>
                  <a:srgbClr val="0000FF"/>
                </a:solidFill>
              </a:rPr>
              <a:t>cập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nhật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19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6724" y="1411717"/>
            <a:ext cx="1078143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smtClean="0"/>
              <a:t>Phương thức cập </a:t>
            </a:r>
            <a:r>
              <a:rPr lang="en-US" sz="2400" b="1"/>
              <a:t>nhật </a:t>
            </a:r>
            <a:endParaRPr lang="en-US" sz="2400" b="1" smtClean="0"/>
          </a:p>
          <a:p>
            <a:pPr marL="457200" indent="-457200" algn="just">
              <a:lnSpc>
                <a:spcPct val="130000"/>
              </a:lnSpc>
              <a:buAutoNum type="alphaLcPeriod"/>
            </a:pPr>
            <a:r>
              <a:rPr lang="en-US" sz="2400" b="1" smtClean="0"/>
              <a:t>Phần </a:t>
            </a:r>
            <a:r>
              <a:rPr lang="en-US" sz="2400" b="1" dirty="0" err="1" smtClean="0"/>
              <a:t>mềm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ôn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endParaRPr lang="en-US" sz="2400" b="1" dirty="0" smtClean="0"/>
          </a:p>
          <a:p>
            <a:pPr algn="just">
              <a:lnSpc>
                <a:spcPct val="13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nhật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cài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endParaRPr lang="en-US" sz="2400" dirty="0" smtClean="0"/>
          </a:p>
          <a:p>
            <a:pPr algn="just">
              <a:lnSpc>
                <a:spcPct val="130000"/>
              </a:lnSpc>
            </a:pPr>
            <a:r>
              <a:rPr lang="en-US" sz="2400" b="1" smtClean="0"/>
              <a:t>b. Phần </a:t>
            </a:r>
            <a:r>
              <a:rPr lang="en-US" sz="2400" b="1" dirty="0" err="1" smtClean="0"/>
              <a:t>mềm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hạch</a:t>
            </a:r>
            <a:endParaRPr lang="en-US" sz="2400" b="1" dirty="0"/>
          </a:p>
          <a:p>
            <a:pPr algn="just">
              <a:lnSpc>
                <a:spcPct val="13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nhật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cài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endParaRPr lang="en-US" sz="2400" dirty="0" smtClean="0"/>
          </a:p>
          <a:p>
            <a:pPr algn="just">
              <a:lnSpc>
                <a:spcPct val="130000"/>
              </a:lnSpc>
            </a:pPr>
            <a:r>
              <a:rPr lang="en-US" sz="2400" b="1" smtClean="0"/>
              <a:t>c. Phần </a:t>
            </a:r>
            <a:r>
              <a:rPr lang="en-US" sz="2400" b="1" dirty="0" err="1" smtClean="0"/>
              <a:t>mềm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trị</a:t>
            </a:r>
            <a:endParaRPr lang="en-US" sz="2400" b="1" dirty="0" smtClean="0"/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nhật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đè</a:t>
            </a:r>
            <a:r>
              <a:rPr lang="en-US" sz="2400" dirty="0" smtClean="0"/>
              <a:t> file: File .exe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File template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cáo</a:t>
            </a:r>
            <a:endParaRPr lang="en-US" sz="2400" dirty="0" smtClean="0"/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cài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31324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B692-1C2D-4A27-91A6-EA05DC22A6C0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 Phần mềm mô phỏng các tình huống giao thông v2.0.0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8256417"/>
              </p:ext>
            </p:extLst>
          </p:nvPr>
        </p:nvGraphicFramePr>
        <p:xfrm>
          <a:off x="1007532" y="1617133"/>
          <a:ext cx="6798735" cy="439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3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Liên hệ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2E23-3056-4021-9C97-32396B49C416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 Phần mềm Mô phỏng giao thông v2.0.0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Website</a:t>
            </a:r>
            <a:r>
              <a:rPr lang="en-US"/>
              <a:t>:  </a:t>
            </a:r>
            <a:r>
              <a:rPr lang="en-US" b="1">
                <a:hlinkClick r:id="rId2"/>
              </a:rPr>
              <a:t>https://gplx.gov.vn</a:t>
            </a:r>
            <a:r>
              <a:rPr lang="en-US" b="1" smtClean="0">
                <a:hlinkClick r:id="rId2"/>
              </a:rPr>
              <a:t>/</a:t>
            </a:r>
            <a:endParaRPr lang="en-US" b="1" smtClean="0"/>
          </a:p>
          <a:p>
            <a:pPr marL="0" indent="0">
              <a:buNone/>
            </a:pPr>
            <a:r>
              <a:rPr lang="en-US" b="1" smtClean="0"/>
              <a:t>SĐT hỗ trợ: </a:t>
            </a:r>
          </a:p>
          <a:p>
            <a:pPr marL="0" indent="0">
              <a:buNone/>
            </a:pPr>
            <a:r>
              <a:rPr lang="en-US" b="1" smtClean="0"/>
              <a:t>0346283318</a:t>
            </a:r>
          </a:p>
          <a:p>
            <a:pPr marL="0" indent="0">
              <a:buNone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6219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Lưu</a:t>
            </a:r>
            <a:r>
              <a:rPr lang="en-US" sz="2400" dirty="0" smtClean="0">
                <a:solidFill>
                  <a:srgbClr val="0000FF"/>
                </a:solidFill>
              </a:rPr>
              <a:t> ý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21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6724" y="1411717"/>
            <a:ext cx="10781435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</a:rPr>
              <a:t> v2.0.0 </a:t>
            </a:r>
            <a:r>
              <a:rPr lang="en-US" sz="3600" b="1" dirty="0" err="1" smtClean="0">
                <a:solidFill>
                  <a:srgbClr val="FF0000"/>
                </a:solidFill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cập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nhật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mới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hạch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nâng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cấp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phiên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</a:rPr>
              <a:t> v2.0.0 (</a:t>
            </a: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hạch</a:t>
            </a:r>
            <a:r>
              <a:rPr lang="en-US" sz="3600" b="1" dirty="0" smtClean="0">
                <a:solidFill>
                  <a:srgbClr val="FF0000"/>
                </a:solidFill>
              </a:rPr>
              <a:t> v1.2.3 </a:t>
            </a:r>
            <a:r>
              <a:rPr lang="en-US" sz="3600" b="1" dirty="0" err="1" smtClean="0">
                <a:solidFill>
                  <a:srgbClr val="FF0000"/>
                </a:solidFill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mềm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quản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</a:rPr>
              <a:t> v2.0.0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3" y="855142"/>
            <a:ext cx="3335867" cy="2107133"/>
          </a:xfrm>
        </p:spPr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41107" y="2962275"/>
            <a:ext cx="7907868" cy="22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600" smtClean="0"/>
              <a:t>Thông tin chung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28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Cơ sở thực hiện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7C51-9234-44A2-A0BD-361D51F8B219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phỏng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91" y="1312333"/>
            <a:ext cx="11627905" cy="49699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smtClean="0"/>
              <a:t>Cục ĐBVN thành lập Tổ chuyển gia (Quyết định số 2801/QĐ-CĐBVN) ngày 01/08/2023 rà soát, điều chỉnh, bổ sung nội dung phần mềm.</a:t>
            </a:r>
          </a:p>
          <a:p>
            <a:pPr marL="457200" lvl="1" indent="0">
              <a:buNone/>
            </a:pPr>
            <a:r>
              <a:rPr lang="en-US" sz="3200" b="1" smtClean="0"/>
              <a:t>Mục tiêu thay đổi phiên bản phần mềm:</a:t>
            </a:r>
          </a:p>
          <a:p>
            <a:pPr marL="914400" lvl="1" indent="-457200">
              <a:buAutoNum type="arabicPeriod"/>
            </a:pPr>
            <a:r>
              <a:rPr lang="en-US" sz="3200" smtClean="0"/>
              <a:t>Điều chỉnh, nâng cao chất lượng 120 tình huống, giúp học viên dễ quan sát, nhận biết hơn.</a:t>
            </a:r>
          </a:p>
          <a:p>
            <a:pPr marL="914400" lvl="1" indent="-457200">
              <a:buAutoNum type="arabicPeriod"/>
            </a:pPr>
            <a:r>
              <a:rPr lang="en-US" sz="3200" smtClean="0"/>
              <a:t>Điều chỉnh tính năng phần mềm thuận tiện hơn cho quá trình học và thi</a:t>
            </a:r>
          </a:p>
        </p:txBody>
      </p:sp>
    </p:spTree>
    <p:extLst>
      <p:ext uri="{BB962C8B-B14F-4D97-AF65-F5344CB8AC3E}">
        <p14:creationId xmlns:p14="http://schemas.microsoft.com/office/powerpoint/2010/main" val="21612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Các nội dung thay đổi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2E23-3056-4021-9C97-32396B49C416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 Quy chuẩn và hệ thống mô phỏng lái xe ô tô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91" y="1266825"/>
            <a:ext cx="11627905" cy="50154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huống</a:t>
            </a:r>
            <a:r>
              <a:rPr lang="en-US" sz="2800" b="1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(</a:t>
            </a:r>
            <a:r>
              <a:rPr lang="en-US" b="1" dirty="0" smtClean="0"/>
              <a:t>19 </a:t>
            </a:r>
            <a:r>
              <a:rPr lang="en-US" b="1" dirty="0" err="1" smtClean="0"/>
              <a:t>tình</a:t>
            </a:r>
            <a:r>
              <a:rPr lang="en-US" b="1" dirty="0" smtClean="0"/>
              <a:t> </a:t>
            </a:r>
            <a:r>
              <a:rPr lang="en-US" b="1" dirty="0" err="1" smtClean="0"/>
              <a:t>huống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Chuyển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12 </a:t>
            </a:r>
            <a:r>
              <a:rPr lang="en-US" dirty="0" smtClean="0"/>
              <a:t>clip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video 3D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,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video,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Kéo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mốc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err="1" smtClean="0"/>
              <a:t>chỉnh</a:t>
            </a:r>
            <a:r>
              <a:rPr lang="en-US" smtClean="0"/>
              <a:t> tốc độ videos.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mềm</a:t>
            </a:r>
            <a:r>
              <a:rPr lang="en-US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phỏng</a:t>
            </a:r>
            <a:r>
              <a:rPr lang="en-US" dirty="0" smtClean="0"/>
              <a:t>: </a:t>
            </a:r>
            <a:r>
              <a:rPr lang="en-US" b="1" dirty="0" smtClean="0"/>
              <a:t>3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 smtClean="0"/>
              <a:t>hạch</a:t>
            </a:r>
            <a:r>
              <a:rPr lang="en-US" dirty="0" smtClean="0"/>
              <a:t>: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57150" algn="l"/>
              </a:tabLst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: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3" y="855143"/>
            <a:ext cx="3440642" cy="2364308"/>
          </a:xfrm>
        </p:spPr>
        <p:txBody>
          <a:bodyPr/>
          <a:lstStyle/>
          <a:p>
            <a:r>
              <a:rPr lang="en-US" smtClean="0"/>
              <a:t>02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3407" y="2893493"/>
            <a:ext cx="9031818" cy="22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smtClean="0"/>
              <a:t>CHI TIẾT NỘI DUNG THAY ĐỔI TRONG PHẦN MỀM MÔ PHỎNG V2.0.0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9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1. Điều chỉnh đồ họa các tình huống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12158848"/>
              </p:ext>
            </p:extLst>
          </p:nvPr>
        </p:nvGraphicFramePr>
        <p:xfrm>
          <a:off x="352425" y="1268730"/>
          <a:ext cx="11272309" cy="468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Nội</a:t>
                      </a:r>
                      <a:r>
                        <a:rPr lang="en-US" sz="2000" baseline="0" smtClean="0">
                          <a:effectLst/>
                        </a:rPr>
                        <a:t> dung tình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chỉnh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63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 đi bộ sang đường khuất sau xe tải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 lại, render lại hình ảnh người đi bộ cho rõ hơn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 hiểm khi xuất hiện mô-tô lấn làn để vượt tại giao lộ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 chỉnh khoảng cách giữa xe chính với xe ô tô và xe mô tô phía trước để thấy rõ sự nguy hiểm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3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 xe dừng đột ngột giữa đường đón khách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 chỉnh vẽ lại cho tín hiệu đèn giao thông to, rõ ràng hơn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31</a:t>
                      </a:r>
                      <a:endParaRPr lang="en-US" sz="18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Đàn bò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 từ dưới ruộng lên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 đổi khung cảnh tình huống để đỡ gây nhầm lẫn với tình huống 30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5+6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</a:t>
                      </a:r>
                      <a:r>
                        <a:rPr lang="en-US" sz="1800" kern="120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+ 37</a:t>
                      </a:r>
                      <a:endParaRPr lang="en-US" sz="1800" kern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Đường nông thôn,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 xe máy/xe đạp đi từ ngõ ra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Bổ sung xi nhan cho xe máy để báo hiệu sắp rẽ vào ngõ</a:t>
                      </a:r>
                    </a:p>
                    <a:p>
                      <a:pPr marL="0" marR="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Giảm bớt cây, chiều cao hàng rào để quan sát được phương tiện từ trong ngõ chuẩn bị đi ra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7+8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44+45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ô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tô tăng tốc và chuyển làn trước mặt xe chính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 đổi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tốc độ các xe vượt để kéo dài thời gian tính điểm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1. Điều </a:t>
            </a:r>
            <a:r>
              <a:rPr lang="en-US" sz="2400">
                <a:solidFill>
                  <a:srgbClr val="0000FF"/>
                </a:solidFill>
              </a:rPr>
              <a:t>chỉnh đồ họa các tình huống(2</a:t>
            </a:r>
            <a:r>
              <a:rPr lang="en-US" sz="240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0450645"/>
              </p:ext>
            </p:extLst>
          </p:nvPr>
        </p:nvGraphicFramePr>
        <p:xfrm>
          <a:off x="352425" y="1268730"/>
          <a:ext cx="11272309" cy="537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Nội</a:t>
                      </a:r>
                      <a:r>
                        <a:rPr lang="en-US" sz="2000" baseline="0" smtClean="0">
                          <a:effectLst/>
                        </a:rPr>
                        <a:t> dung tình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chỉnh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063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ô tô con ở làn bên trái vượt lên và chuyển làn cắt qua đầu xe bạn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chỉnh hiệu ứng ánh sáng xe cấp cứu để quan sát rõ hơn</a:t>
                      </a:r>
                      <a:endParaRPr lang="en-US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chỉnh lại tốc độ các xe để thấy rõ sự nguy hiểm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phía sau làn trái tăng tốc chuyển làn trước mặt xe bạn để rẽ ra đường nhánh</a:t>
                      </a:r>
                      <a:endParaRPr lang="en-US" sz="180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Bổ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sung biển báo hiệu có đường rẽ ra đường gom trên giá long môn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34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con phía trước giảm tốc độ, chuyển sang làn giữa do đường hỏng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chỉnh hiệu ứng cho dễ quan sát đèn công trường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Đàn gia súc từ làn khẩn cấp đi ra đường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Bỏ 1 đoạn hộ lan/hộ lan bị hỏng gần vị trí xuất hiện đàn gia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súc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chỉnh khoảng cách để quan sát dễ hơn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Bỏ xe container cản trở phía sau khi xe chính rẽ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Trẻ em chạy ra đường nhặt bóng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lại bối cảnh cho quan sát hình ảnh trẻ em rõ hơn</a:t>
                      </a:r>
                    </a:p>
                    <a:p>
                      <a:pPr marL="285750" marR="0" indent="-28575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 chỉnh vị trí động vật vào hẳn bên trong đường, không lẫn vào kịch bản tình huống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3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Lái xe đường đèo vượt ẩu gây tại nạn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ảnh ma nơ canh cảnh báo công trường rõ nét hơn, biển báo để rõ hơn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</a:rPr>
              <a:t>1. </a:t>
            </a:r>
            <a:r>
              <a:rPr lang="en-US" sz="2400">
                <a:solidFill>
                  <a:srgbClr val="0000FF"/>
                </a:solidFill>
              </a:rPr>
              <a:t>1. Điều chỉnh đồ họa các tình </a:t>
            </a:r>
            <a:r>
              <a:rPr lang="en-US" sz="2400" smtClean="0">
                <a:solidFill>
                  <a:srgbClr val="0000FF"/>
                </a:solidFill>
              </a:rPr>
              <a:t>huống (</a:t>
            </a:r>
            <a:r>
              <a:rPr lang="en-US" sz="2400">
                <a:solidFill>
                  <a:srgbClr val="0000FF"/>
                </a:solidFill>
              </a:rPr>
              <a:t>3</a:t>
            </a:r>
            <a:r>
              <a:rPr lang="en-US" sz="240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6631-A7F9-486C-A8BE-ADB52D2F388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phỏng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FDEF-D48C-43FC-A75D-DBE76295A7F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9370528"/>
              </p:ext>
            </p:extLst>
          </p:nvPr>
        </p:nvGraphicFramePr>
        <p:xfrm>
          <a:off x="352425" y="1268730"/>
          <a:ext cx="11272309" cy="473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9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Nội</a:t>
                      </a:r>
                      <a:r>
                        <a:rPr lang="en-US" sz="2000" baseline="0" smtClean="0">
                          <a:effectLst/>
                        </a:rPr>
                        <a:t> dung tình huống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20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chỉnh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 nạn thực tế hầm Hải Vân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Bỏ chữ Hầm Hải Vân ở đầu hầm cho phù hợp với thực tế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Sử dụng phương tiện trong trạng thái không tỉnh táo, đâm vào hàng loạt phương tiện đang dừng đèn đỏ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chỉnh cho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 đèn giao thông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rõ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 hơn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Giảm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hiệu ứng nhòe của hình ảnh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 nạn thực tế nút giao Mỹ Phước-Tân An-Bình Dương, Xe container tông thẳng vào các phương tiện đang dừng đèn đỏ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 chỉnh hình ảnh cho đèn giao thông to, sáng rõ dễ quan sát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 khách 16 chỗ vượt ẩu gây tai nạn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Điều chỉnh khoảng cách với xe ngược gần hơn và điều chỉnh mốc 5đ sớm hơn,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Đổi màu xe ngược chiều cho dễ quan sát hơn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284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huống 116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 nạn thực tế: phía trước có đá lở và rơi xuống tại Đồng Văn, Hà Giang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Bổ sung thêm đá lở nhỏ rơi thành chùm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để dễ nhận biết 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(giống clip Hòa Bình T8/2023: https://www.youtube.com/watch?v=f8yHmGj5bx8)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1731</Words>
  <Application>Microsoft Office PowerPoint</Application>
  <PresentationFormat>Widescreen</PresentationFormat>
  <Paragraphs>222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Office Theme</vt:lpstr>
      <vt:lpstr>HƯỚNG DẪN</vt:lpstr>
      <vt:lpstr>Nội dung</vt:lpstr>
      <vt:lpstr>01</vt:lpstr>
      <vt:lpstr>Cơ sở thực hiện</vt:lpstr>
      <vt:lpstr>Các nội dung thay đổi</vt:lpstr>
      <vt:lpstr>02</vt:lpstr>
      <vt:lpstr>1. Điều chỉnh đồ họa các tình huống</vt:lpstr>
      <vt:lpstr>1. Điều chỉnh đồ họa các tình huống(2)</vt:lpstr>
      <vt:lpstr>1. 1. Điều chỉnh đồ họa các tình huống (3)</vt:lpstr>
      <vt:lpstr>2. Chuyển các tình huống thực tế thành video 3D</vt:lpstr>
      <vt:lpstr>3. Kéo dài thời gian mốc 5đ – 0đ</vt:lpstr>
      <vt:lpstr>4. Thay đổi tính năng phần mềm</vt:lpstr>
      <vt:lpstr>4. Thay đổi tính năng phần mềm</vt:lpstr>
      <vt:lpstr>4. Thay đổi tính năng phần mềm</vt:lpstr>
      <vt:lpstr>4. Thay đổi tính năng phần mềm</vt:lpstr>
      <vt:lpstr>4. Thay đổi tính năng phần mềm</vt:lpstr>
      <vt:lpstr>4. Thay đổi tính năng phần mềm</vt:lpstr>
      <vt:lpstr>03</vt:lpstr>
      <vt:lpstr>Phương thức cập nhật</vt:lpstr>
      <vt:lpstr>Liên hệ</vt:lpstr>
      <vt:lpstr>Lưu 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Lichnt4</dc:creator>
  <cp:lastModifiedBy>SocNghe</cp:lastModifiedBy>
  <cp:revision>340</cp:revision>
  <dcterms:created xsi:type="dcterms:W3CDTF">2021-07-23T04:00:49Z</dcterms:created>
  <dcterms:modified xsi:type="dcterms:W3CDTF">2024-01-05T03:32:28Z</dcterms:modified>
</cp:coreProperties>
</file>